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2" r:id="rId5"/>
    <p:sldMasterId id="2147483665" r:id="rId6"/>
    <p:sldMasterId id="2147483648" r:id="rId7"/>
  </p:sldMasterIdLst>
  <p:notesMasterIdLst>
    <p:notesMasterId r:id="rId19"/>
  </p:notesMasterIdLst>
  <p:sldIdLst>
    <p:sldId id="256" r:id="rId8"/>
    <p:sldId id="267" r:id="rId9"/>
    <p:sldId id="257" r:id="rId10"/>
    <p:sldId id="265" r:id="rId11"/>
    <p:sldId id="266" r:id="rId12"/>
    <p:sldId id="258" r:id="rId13"/>
    <p:sldId id="259" r:id="rId14"/>
    <p:sldId id="260" r:id="rId15"/>
    <p:sldId id="261" r:id="rId16"/>
    <p:sldId id="262" r:id="rId17"/>
    <p:sldId id="26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fif>
</file>

<file path=ppt/media/image12.png>
</file>

<file path=ppt/media/image13.jfif>
</file>

<file path=ppt/media/image14.jpg>
</file>

<file path=ppt/media/image15.jpg>
</file>

<file path=ppt/media/image16.jpeg>
</file>

<file path=ppt/media/image17.jpeg>
</file>

<file path=ppt/media/image18.jpeg>
</file>

<file path=ppt/media/image19.tmp>
</file>

<file path=ppt/media/image2.jpeg>
</file>

<file path=ppt/media/image20.png>
</file>

<file path=ppt/media/image21.png>
</file>

<file path=ppt/media/image22.tmp>
</file>

<file path=ppt/media/image3.jpeg>
</file>

<file path=ppt/media/image4.jpeg>
</file>

<file path=ppt/media/image5.png>
</file>

<file path=ppt/media/image6.png>
</file>

<file path=ppt/media/image7.png>
</file>

<file path=ppt/media/image8.jp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44D24-AECD-46CF-90A3-D209E25DECA8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6622D9-3D54-4EB0-A0E1-57B49C49C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88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16CFC6-DC36-4DE4-BA7D-B31626CA7EC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370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1F01B-038F-3DB5-83C9-330A2C2D3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ECDC8-7128-05A5-EF49-ADCFCC14A4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3010B-2B04-E558-F71E-41694F899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F533E-A275-5E1B-4C73-07B3A3998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4F3F4-3D14-CF5A-CDCB-85E731BFC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171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CD39-8311-9376-F0B6-270812670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D3F455-55F0-48BF-7234-4D100300D9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5E2442-34FD-6827-BEC7-147FDE8CE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FDDE4C-02BF-4273-7508-4EAAE27EF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37412-C87E-8436-1F69-872861D06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65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AE24A7-9E8F-22CE-B13C-C97CE9364B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470986-C716-90E2-0F7A-78255D05F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EC064-47B1-9371-556D-A0242D0EE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E44E3-0770-ED39-6C56-8ABC851F1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438E9-6733-DDFC-42BE-3B7351A02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0550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6604D-3B22-1C38-F314-F457E08A17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7EA3EA-A82E-9F60-534E-F5172FB2A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71C4C-F5C2-AA5C-7EBE-F7ED8B6D7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C7634-6857-4BF1-A386-615844705464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08AF9-5628-A8D4-B011-B9422428E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AFFA4-8587-60EC-A96E-B1819AC6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2F2EB-0EBA-4F0C-96BA-DC32053DA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97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95DC8-F7EC-207F-3936-373306FBB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EE994-1C89-0AAD-FD0E-5CF397BD8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51DE4-AD11-8BCE-8DD3-D85BC8CCF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20C04-1815-4F55-8D12-D5443330700F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8EDE2-4D3C-2530-8BBA-C9C07C05D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598FB-F0D5-CDA4-B00F-0E6974CB9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516D-B9D2-4574-94D4-9F70733E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596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54A54-943A-D8A5-0A5A-47ACCF32C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6D1C5F-6C45-491A-612C-3436FD69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20C04-1815-4F55-8D12-D5443330700F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6D65-569A-1165-6CDB-98651A9F4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82693-1EAA-B2AF-3E7C-5959D0678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C516D-B9D2-4574-94D4-9F70733E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69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8C8A4-44E2-4A44-ADEC-5140C5753FA2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ED070-0BAE-4C2B-94C2-7F3842796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864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FA19-5D5A-3789-4808-0CB7F2E8B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83056-48F9-57ED-BF6C-6CBDF278E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AA042-2B53-CB90-EA02-AE7049F6A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60D95-52A5-A247-9DB9-A468FC12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1E3A5-19A4-F6EC-69BB-D6F5D6012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21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9504C-AECC-F905-F11D-FE40EC815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CB17C4-0C5C-A6CB-B021-A803FDDA6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21E3A-B8DC-AE29-977E-9893AC189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90EA0-0865-8267-FB16-2A819EE64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E79DA-A118-7CA5-A8F0-D9FE59A08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183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AAB6E-5259-3C50-9EE8-0B32911CE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AB6D9-0FBD-C25D-3029-4344747F76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F3917A-1567-DAA5-C2BC-D8095F737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138DC-C41C-73DA-7C3F-36D8E1D47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1F231-3B92-2A73-FA47-E7FE4A02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98DE3-1F21-3613-7F36-774AAA2D9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162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E785A-A53E-D697-7AA3-D5BF429AB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D506E-7787-AA95-6B50-E2C0D0EA3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7761C3-6806-8083-D253-B39E655E6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5F2BAE-F80E-320B-FFAA-6F9AC9E6CE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233724-3676-6ADC-2878-07A00F1335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D2F994-47F1-4E63-FA40-9599F14E1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60B709-8485-11DF-E0A5-89CF93454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755A13-7A8C-52C3-FDDA-5F2ED3CBD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184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9009-7FF8-0EEB-3F85-D8E60ABA4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382335-EE4D-E0F3-9DE0-4DD3B6C0D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8EA71C-ED1D-751D-8075-28D640BC5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B313B3-7AAF-92CB-0CB6-A1E9230B6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49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27351A-3750-EAC0-1A0B-7C76F3FD2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E98156-4775-53BA-CFDA-3DBF7F708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CE3285-C63F-13F4-E170-1CA4EF1AE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82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FC170-CF30-97EE-A150-F447CB9C7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687F4-2A6A-0857-483F-752A42883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D9D01-E1CB-BF99-EECA-0F62B66E5B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7C3EF3-DAA5-5515-7E45-AA5B1A0C5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6A00E-7C2C-6D54-9088-BD81D00B3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9CBEBC-CDAE-3044-F088-3DB3BD927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368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A8D2F-52EE-17AD-6568-3BF31139E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8C953-5DF2-8292-A9BB-F20F128A1F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34F0D0-61D7-EA8B-D637-AC59F7E7C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251E0-69B2-A93A-A530-D74642630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E8CDE-CE09-4BD6-40B3-9EE73E6EB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6FB56-D53C-4203-EFDD-2B6265281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383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44AB53-D85E-8661-7193-F4E18938F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49D2F-4A73-FBD5-96B6-CD2ACD5E3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6B7C3-3641-3616-F8E3-DC608DB53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BAEB4-5CE7-43A0-9655-716DF59A178E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604BB-C9C1-FCA0-FD14-CA96C91A8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C709E-8ACA-4F6D-305D-DE4F32E231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849D3-2765-431E-9E6D-7338A16358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524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51" r:id="rId3"/>
    <p:sldLayoutId id="2147483652" r:id="rId4"/>
    <p:sldLayoutId id="2147483653" r:id="rId5"/>
    <p:sldLayoutId id="2147483663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AD5B37-E855-B925-13B5-B9667D433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80A5A-0107-9D46-9FC1-7C3374A40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0DF5E-3FA9-6786-AC62-D89656BA1C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C7634-6857-4BF1-A386-615844705464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55E66-4134-C89C-B61B-59671C601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67039-BEB0-DBAE-E955-693B44A75A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2F2EB-0EBA-4F0C-96BA-DC32053DA0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70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B4B538-2B2E-5B18-3C5A-AD5CF34DF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C44910-5DB4-15E2-16C4-A6A127953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998C4-3597-BC0D-4246-C3B7CA57FA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720C04-1815-4F55-8D12-D5443330700F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E331E-FC2F-48A3-0FA5-869BDD3A9A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19BC1-9D22-BAC5-12E1-F787AC5FF8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C516D-B9D2-4574-94D4-9F70733E56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23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8C8A4-44E2-4A44-ADEC-5140C5753FA2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ED070-0BAE-4C2B-94C2-7F38427965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01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jfif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f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 descr="A sprout coming out of a hole in the ground">
            <a:extLst>
              <a:ext uri="{FF2B5EF4-FFF2-40B4-BE49-F238E27FC236}">
                <a16:creationId xmlns:a16="http://schemas.microsoft.com/office/drawing/2014/main" id="{CCD94F4B-8D53-A0B2-482D-0372F5583B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" r="-1" b="-1"/>
          <a:stretch/>
        </p:blipFill>
        <p:spPr>
          <a:xfrm>
            <a:off x="4547938" y="3"/>
            <a:ext cx="7644063" cy="3681406"/>
          </a:xfrm>
          <a:prstGeom prst="rect">
            <a:avLst/>
          </a:prstGeom>
        </p:spPr>
      </p:pic>
      <p:pic>
        <p:nvPicPr>
          <p:cNvPr id="5" name="Picture 4" descr="A picture containing grass, sky, outdoor, nature&#10;&#10;Description automatically generated">
            <a:extLst>
              <a:ext uri="{FF2B5EF4-FFF2-40B4-BE49-F238E27FC236}">
                <a16:creationId xmlns:a16="http://schemas.microsoft.com/office/drawing/2014/main" id="{A93D510D-E2A1-69BB-A172-82F1B9E462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87"/>
          <a:stretch/>
        </p:blipFill>
        <p:spPr>
          <a:xfrm>
            <a:off x="4547938" y="3681407"/>
            <a:ext cx="7644062" cy="317659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7CD4FA-3AC9-6D41-FBFE-B55AD9297462}"/>
              </a:ext>
            </a:extLst>
          </p:cNvPr>
          <p:cNvSpPr txBox="1"/>
          <p:nvPr/>
        </p:nvSpPr>
        <p:spPr>
          <a:xfrm>
            <a:off x="838199" y="1371599"/>
            <a:ext cx="8781662" cy="21312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Smart </a:t>
            </a:r>
            <a:r>
              <a:rPr lang="en-US" sz="7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Irrigation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F7090EE-30EB-1DD5-B164-DF6301DB28A1}"/>
              </a:ext>
            </a:extLst>
          </p:cNvPr>
          <p:cNvSpPr txBox="1"/>
          <p:nvPr/>
        </p:nvSpPr>
        <p:spPr>
          <a:xfrm>
            <a:off x="3991272" y="2235200"/>
            <a:ext cx="5628589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System using IOT 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15466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7">
            <a:extLst>
              <a:ext uri="{FF2B5EF4-FFF2-40B4-BE49-F238E27FC236}">
                <a16:creationId xmlns:a16="http://schemas.microsoft.com/office/drawing/2014/main" id="{84DF55BE-B4AB-4BA1-BDE1-E9F7FB3F1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102862-E294-7F58-FF01-916634A85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539578"/>
            <a:ext cx="5981278" cy="16846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/>
              <a:t>Arduino IDE and Firebase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6281E3-5F85-9B9D-E1A4-3982188699A2}"/>
              </a:ext>
            </a:extLst>
          </p:cNvPr>
          <p:cNvSpPr txBox="1"/>
          <p:nvPr/>
        </p:nvSpPr>
        <p:spPr>
          <a:xfrm>
            <a:off x="491678" y="1981552"/>
            <a:ext cx="5675857" cy="9016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 algn="just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w Cen MT (Body) "/>
              </a:rPr>
              <a:t>Read sensor Data and Sending to the Firebase Realtime Database.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C3DAC9F-E2B6-4260-1CD0-FDFA750D46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6" t="37334" r="57602" b="9170"/>
          <a:stretch/>
        </p:blipFill>
        <p:spPr>
          <a:xfrm>
            <a:off x="6181203" y="482384"/>
            <a:ext cx="5837732" cy="5893232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5B9523D6-21BB-AD21-3C44-5A8143B152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151" y="3359409"/>
            <a:ext cx="1387601" cy="1388179"/>
          </a:xfrm>
          <a:prstGeom prst="rect">
            <a:avLst/>
          </a:prstGeom>
        </p:spPr>
      </p:pic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91B5FFD4-1D8C-6B9B-1141-7DC6FD3415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215" y="3103824"/>
            <a:ext cx="2295525" cy="172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6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98D22-41CD-1484-8F89-26435BB88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Web Application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CC2118-33C6-B085-E272-425130DA1875}"/>
              </a:ext>
            </a:extLst>
          </p:cNvPr>
          <p:cNvSpPr txBox="1"/>
          <p:nvPr/>
        </p:nvSpPr>
        <p:spPr>
          <a:xfrm>
            <a:off x="923924" y="1433513"/>
            <a:ext cx="10734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Tw Cen MT" panose="020B0602020104020603" pitchFamily="34" charset="0"/>
              </a:rPr>
              <a:t>By using JSP We created a Web application to display the real-time sensor values and see how the historical values will get changed.</a:t>
            </a:r>
            <a:endParaRPr lang="en-US" dirty="0">
              <a:latin typeface="Tw Cen MT" panose="020B0602020104020603" pitchFamily="34" charset="0"/>
            </a:endParaRPr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148416CB-C194-4924-1B6E-5A5CF46FF3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842" r="1485"/>
          <a:stretch/>
        </p:blipFill>
        <p:spPr>
          <a:xfrm>
            <a:off x="1830515" y="2268222"/>
            <a:ext cx="8530970" cy="445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24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E492E-BB59-C4E0-A0A9-09D5891092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122364"/>
            <a:ext cx="2385526" cy="389195"/>
          </a:xfrm>
        </p:spPr>
        <p:txBody>
          <a:bodyPr>
            <a:noAutofit/>
          </a:bodyPr>
          <a:lstStyle/>
          <a:p>
            <a:r>
              <a:rPr lang="en-US" sz="2400" b="1" dirty="0"/>
              <a:t>Group Members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5A75C22-C819-C2D5-0AE2-573A3F0D38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026897"/>
              </p:ext>
            </p:extLst>
          </p:nvPr>
        </p:nvGraphicFramePr>
        <p:xfrm>
          <a:off x="1690915" y="1805473"/>
          <a:ext cx="8306318" cy="23407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3159">
                  <a:extLst>
                    <a:ext uri="{9D8B030D-6E8A-4147-A177-3AD203B41FA5}">
                      <a16:colId xmlns:a16="http://schemas.microsoft.com/office/drawing/2014/main" val="1561337006"/>
                    </a:ext>
                  </a:extLst>
                </a:gridCol>
                <a:gridCol w="4153159">
                  <a:extLst>
                    <a:ext uri="{9D8B030D-6E8A-4147-A177-3AD203B41FA5}">
                      <a16:colId xmlns:a16="http://schemas.microsoft.com/office/drawing/2014/main" val="1221702829"/>
                    </a:ext>
                  </a:extLst>
                </a:gridCol>
              </a:tblGrid>
              <a:tr h="468155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506185"/>
                  </a:ext>
                </a:extLst>
              </a:tr>
              <a:tr h="468155">
                <a:tc>
                  <a:txBody>
                    <a:bodyPr/>
                    <a:lstStyle/>
                    <a:p>
                      <a:r>
                        <a:rPr lang="en-US" dirty="0" err="1"/>
                        <a:t>Pitiyegedara</a:t>
                      </a:r>
                      <a:r>
                        <a:rPr lang="en-US" dirty="0"/>
                        <a:t> Danusha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10820733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479078"/>
                  </a:ext>
                </a:extLst>
              </a:tr>
              <a:tr h="468155">
                <a:tc>
                  <a:txBody>
                    <a:bodyPr/>
                    <a:lstStyle/>
                    <a:p>
                      <a:r>
                        <a:rPr lang="en-US" dirty="0"/>
                        <a:t>Sandaru </a:t>
                      </a:r>
                      <a:r>
                        <a:rPr lang="en-US" dirty="0" err="1"/>
                        <a:t>Sellahannadi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10820859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96375"/>
                  </a:ext>
                </a:extLst>
              </a:tr>
              <a:tr h="468155">
                <a:tc>
                  <a:txBody>
                    <a:bodyPr/>
                    <a:lstStyle/>
                    <a:p>
                      <a:r>
                        <a:rPr lang="en-US" dirty="0" err="1"/>
                        <a:t>Gamlath</a:t>
                      </a:r>
                      <a:r>
                        <a:rPr lang="en-US" dirty="0"/>
                        <a:t> M </a:t>
                      </a:r>
                      <a:r>
                        <a:rPr lang="en-US" dirty="0" err="1"/>
                        <a:t>Gamlath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10820892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245662"/>
                  </a:ext>
                </a:extLst>
              </a:tr>
              <a:tr h="468155">
                <a:tc>
                  <a:txBody>
                    <a:bodyPr/>
                    <a:lstStyle/>
                    <a:p>
                      <a:r>
                        <a:rPr lang="en-US" dirty="0"/>
                        <a:t>PSM Niranjana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10820880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783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6483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DB8F68-A4ED-B5BB-0D5E-AD41A1086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025" y="321999"/>
            <a:ext cx="4391024" cy="7997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FA469F-89CE-7D95-7889-7A55D5D60FEB}"/>
              </a:ext>
            </a:extLst>
          </p:cNvPr>
          <p:cNvSpPr txBox="1"/>
          <p:nvPr/>
        </p:nvSpPr>
        <p:spPr>
          <a:xfrm>
            <a:off x="835024" y="970384"/>
            <a:ext cx="5024600" cy="5645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Smart Irrigation system.</a:t>
            </a: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System Functionalities</a:t>
            </a:r>
          </a:p>
          <a:p>
            <a:pPr lvl="1">
              <a:lnSpc>
                <a:spcPct val="90000"/>
              </a:lnSpc>
              <a:spcAft>
                <a:spcPts val="800"/>
              </a:spcAft>
            </a:pPr>
            <a:r>
              <a:rPr lang="en-US" sz="2000" u="sng" dirty="0">
                <a:solidFill>
                  <a:schemeClr val="bg1">
                    <a:alpha val="80000"/>
                  </a:schemeClr>
                </a:solidFill>
                <a:effectLst/>
              </a:rPr>
              <a:t>Areas that are considered ,</a:t>
            </a:r>
          </a:p>
          <a:p>
            <a:pPr marL="857250" lvl="1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Sunlight</a:t>
            </a:r>
          </a:p>
          <a:p>
            <a:pPr marL="857250" lvl="1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Humidity</a:t>
            </a:r>
          </a:p>
          <a:p>
            <a:pPr marL="857250" lvl="1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Rain</a:t>
            </a:r>
          </a:p>
          <a:p>
            <a:pPr marL="857250" lvl="1" indent="-28575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Temperature of air</a:t>
            </a:r>
          </a:p>
          <a:p>
            <a:pPr marL="857250" lvl="1" indent="-285750">
              <a:lnSpc>
                <a:spcPct val="90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Moisture of soil</a:t>
            </a:r>
          </a:p>
          <a:p>
            <a:pPr marL="0" marR="0" indent="-22860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alpha val="80000"/>
                  </a:schemeClr>
                </a:solidFill>
                <a:effectLst/>
              </a:rPr>
              <a:t>This is an ideal system for gardens and plantations.</a:t>
            </a:r>
            <a:endParaRPr lang="en-US" sz="2000" dirty="0">
              <a:solidFill>
                <a:schemeClr val="bg1">
                  <a:alpha val="80000"/>
                </a:schemeClr>
              </a:solidFill>
              <a:effectLst/>
            </a:endParaRPr>
          </a:p>
          <a:p>
            <a:pPr lvl="1">
              <a:lnSpc>
                <a:spcPct val="90000"/>
              </a:lnSpc>
              <a:spcAft>
                <a:spcPts val="800"/>
              </a:spcAft>
            </a:pPr>
            <a:r>
              <a:rPr lang="en-US" sz="2000" b="1" u="sng" dirty="0">
                <a:solidFill>
                  <a:schemeClr val="bg1">
                    <a:alpha val="80000"/>
                  </a:schemeClr>
                </a:solidFill>
                <a:effectLst/>
              </a:rPr>
              <a:t>Advantages</a:t>
            </a:r>
            <a:endParaRPr lang="en-US" sz="2000" b="1" dirty="0">
              <a:solidFill>
                <a:schemeClr val="bg1">
                  <a:alpha val="80000"/>
                </a:schemeClr>
              </a:solidFill>
              <a:effectLst/>
            </a:endParaRPr>
          </a:p>
          <a:p>
            <a:pPr marL="914400" lvl="1" indent="-342900">
              <a:lnSpc>
                <a:spcPct val="9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More accuracy</a:t>
            </a:r>
          </a:p>
          <a:p>
            <a:pPr marL="914400" lvl="1" indent="-342900">
              <a:lnSpc>
                <a:spcPct val="90000"/>
              </a:lnSpc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More efficiency.</a:t>
            </a:r>
          </a:p>
          <a:p>
            <a:pPr marL="914400" lvl="1" indent="-342900">
              <a:lnSpc>
                <a:spcPct val="9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  <a:effectLst/>
              </a:rPr>
              <a:t>Easiness of Collection and Analysis of data by using sensors.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F42BE7-C661-8492-9A2A-BB5055CF1E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8" r="23333" b="2"/>
          <a:stretch/>
        </p:blipFill>
        <p:spPr>
          <a:xfrm>
            <a:off x="6096000" y="841375"/>
            <a:ext cx="5260975" cy="464502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grpSp>
        <p:nvGrpSpPr>
          <p:cNvPr id="45" name="Group 39">
            <a:extLst>
              <a:ext uri="{FF2B5EF4-FFF2-40B4-BE49-F238E27FC236}">
                <a16:creationId xmlns:a16="http://schemas.microsoft.com/office/drawing/2014/main" id="{23705FF7-CAB4-430F-A07B-AF2245F17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4138312"/>
            <a:ext cx="5260975" cy="1410656"/>
            <a:chOff x="6096000" y="4138312"/>
            <a:chExt cx="5260975" cy="1410656"/>
          </a:xfrm>
        </p:grpSpPr>
        <p:sp>
          <p:nvSpPr>
            <p:cNvPr id="46" name="Freeform: Shape 40">
              <a:extLst>
                <a:ext uri="{FF2B5EF4-FFF2-40B4-BE49-F238E27FC236}">
                  <a16:creationId xmlns:a16="http://schemas.microsoft.com/office/drawing/2014/main" id="{6BFFE2ED-DBB9-4090-905D-1939650FC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4138312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: Shape 41">
              <a:extLst>
                <a:ext uri="{FF2B5EF4-FFF2-40B4-BE49-F238E27FC236}">
                  <a16:creationId xmlns:a16="http://schemas.microsoft.com/office/drawing/2014/main" id="{E4D1EC16-E672-4366-A091-73675BE54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4138312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1431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Document 8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4D4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 Gathering Techniques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20" r="28440" b="9764"/>
          <a:stretch/>
        </p:blipFill>
        <p:spPr>
          <a:xfrm>
            <a:off x="4505325" y="35966"/>
            <a:ext cx="6648450" cy="678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554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55" t="19389" r="27055" b="1"/>
          <a:stretch/>
        </p:blipFill>
        <p:spPr>
          <a:xfrm>
            <a:off x="2021727" y="0"/>
            <a:ext cx="81485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820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63C1F321-BB96-4700-B3CE-1A6156067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FA1AD64-F15F-417D-956C-B2C211FC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1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5F3C79B0-E0DE-407E-B550-3FDEB67B0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A1A2DFA8-F321-4204-9B31-A3713BC65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1E7C3F75-D7D7-F99D-7599-B58D323941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4717" y="0"/>
            <a:ext cx="5952984" cy="6686550"/>
          </a:xfrm>
        </p:spPr>
        <p:txBody>
          <a:bodyPr anchor="ctr">
            <a:normAutofit/>
          </a:bodyPr>
          <a:lstStyle/>
          <a:p>
            <a:pPr algn="l"/>
            <a:r>
              <a:rPr lang="en-US" sz="3200" b="1" dirty="0">
                <a:solidFill>
                  <a:schemeClr val="tx2"/>
                </a:solidFill>
                <a:latin typeface="+mj-lt"/>
              </a:rPr>
              <a:t>Goal &amp; Objectives</a:t>
            </a:r>
          </a:p>
          <a:p>
            <a:pPr algn="l"/>
            <a:endParaRPr lang="en-US" sz="2200" b="1" dirty="0">
              <a:solidFill>
                <a:schemeClr val="tx2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+mj-lt"/>
              </a:rPr>
              <a:t>Efficient irrigation and maintenance of plants.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+mj-lt"/>
              </a:rPr>
              <a:t>Monitoring soil moisture, temperature, humidity and rain.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+mj-lt"/>
              </a:rPr>
              <a:t>Automation to reduce workload and time.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+mj-lt"/>
              </a:rPr>
              <a:t>Providing manual control in case of an error.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+mj-lt"/>
              </a:rPr>
              <a:t>Enhancing the growth and health of plants.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2"/>
                </a:solidFill>
                <a:latin typeface="+mj-lt"/>
              </a:rPr>
              <a:t>Providing a user-friendly interface.</a:t>
            </a:r>
          </a:p>
          <a:p>
            <a:pPr algn="l"/>
            <a:endParaRPr lang="en-US" sz="2200" dirty="0">
              <a:solidFill>
                <a:schemeClr val="tx2"/>
              </a:solidFill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78F96B7B-8865-15B3-B3BE-5A0F1608F8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55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73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EF02C-067B-D8F7-CA96-8A9CC37D2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933" y="-39642"/>
            <a:ext cx="7953375" cy="596900"/>
          </a:xfrm>
        </p:spPr>
        <p:txBody>
          <a:bodyPr>
            <a:normAutofit/>
          </a:bodyPr>
          <a:lstStyle/>
          <a:p>
            <a:r>
              <a:rPr lang="en-US" sz="3200" b="1" baseline="-25000" dirty="0"/>
              <a:t>Microcontroller, Electronic Components and Output Devices</a:t>
            </a:r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0D50E1D3-B44D-2692-05F1-3543D355BB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958093"/>
              </p:ext>
            </p:extLst>
          </p:nvPr>
        </p:nvGraphicFramePr>
        <p:xfrm>
          <a:off x="81644" y="475978"/>
          <a:ext cx="12018917" cy="638202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04729">
                  <a:extLst>
                    <a:ext uri="{9D8B030D-6E8A-4147-A177-3AD203B41FA5}">
                      <a16:colId xmlns:a16="http://schemas.microsoft.com/office/drawing/2014/main" val="3280272336"/>
                    </a:ext>
                  </a:extLst>
                </a:gridCol>
                <a:gridCol w="3004729">
                  <a:extLst>
                    <a:ext uri="{9D8B030D-6E8A-4147-A177-3AD203B41FA5}">
                      <a16:colId xmlns:a16="http://schemas.microsoft.com/office/drawing/2014/main" val="1741789703"/>
                    </a:ext>
                  </a:extLst>
                </a:gridCol>
                <a:gridCol w="1746880">
                  <a:extLst>
                    <a:ext uri="{9D8B030D-6E8A-4147-A177-3AD203B41FA5}">
                      <a16:colId xmlns:a16="http://schemas.microsoft.com/office/drawing/2014/main" val="3907039611"/>
                    </a:ext>
                  </a:extLst>
                </a:gridCol>
                <a:gridCol w="4262579">
                  <a:extLst>
                    <a:ext uri="{9D8B030D-6E8A-4147-A177-3AD203B41FA5}">
                      <a16:colId xmlns:a16="http://schemas.microsoft.com/office/drawing/2014/main" val="1394648495"/>
                    </a:ext>
                  </a:extLst>
                </a:gridCol>
              </a:tblGrid>
              <a:tr h="53791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 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0281450"/>
                  </a:ext>
                </a:extLst>
              </a:tr>
              <a:tr h="113704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Microcontroller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esp8266 NodeMCU V3 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board with built-in Wi-Fi connectivity that can be programmed to control various electronic devices. 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8098893"/>
                  </a:ext>
                </a:extLst>
              </a:tr>
              <a:tr h="1089161">
                <a:tc rowSpan="3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Electronic Components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Breadboard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355279"/>
                  </a:ext>
                </a:extLst>
              </a:tr>
              <a:tr h="1089161">
                <a:tc v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Jumper Wires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5517535"/>
                  </a:ext>
                </a:extLst>
              </a:tr>
              <a:tr h="1439578">
                <a:tc v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5V Relay Module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Relay module is being controlled by the NodeMCU  board and it work as an electronic switch.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To operate properly, it needs 5V power supply.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Once powered, it can be used to turn the water pump on and off based on signals received from the NodeMCU."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1584716"/>
                  </a:ext>
                </a:extLst>
              </a:tr>
              <a:tr h="108916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Output Devices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Water Pump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6218341"/>
                  </a:ext>
                </a:extLst>
              </a:tr>
            </a:tbl>
          </a:graphicData>
        </a:graphic>
      </p:graphicFrame>
      <p:pic>
        <p:nvPicPr>
          <p:cNvPr id="16" name="Picture 15" descr="A close-up of a computer chip&#10;&#10;Description automatically generated with low confidence">
            <a:extLst>
              <a:ext uri="{FF2B5EF4-FFF2-40B4-BE49-F238E27FC236}">
                <a16:creationId xmlns:a16="http://schemas.microsoft.com/office/drawing/2014/main" id="{ECB0F3A2-6839-D5C1-F535-CE3C1A3009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644" y="1139559"/>
            <a:ext cx="1604865" cy="870921"/>
          </a:xfrm>
          <a:prstGeom prst="rect">
            <a:avLst/>
          </a:prstGeom>
        </p:spPr>
      </p:pic>
      <p:pic>
        <p:nvPicPr>
          <p:cNvPr id="18" name="Picture 17" descr="A picture containing text&#10;&#10;Description automatically generated">
            <a:extLst>
              <a:ext uri="{FF2B5EF4-FFF2-40B4-BE49-F238E27FC236}">
                <a16:creationId xmlns:a16="http://schemas.microsoft.com/office/drawing/2014/main" id="{A954CEAD-3384-D67C-9A6F-0BEF412944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644" y="2239484"/>
            <a:ext cx="1604865" cy="870922"/>
          </a:xfrm>
          <a:prstGeom prst="rect">
            <a:avLst/>
          </a:prstGeom>
        </p:spPr>
      </p:pic>
      <p:pic>
        <p:nvPicPr>
          <p:cNvPr id="20" name="Picture 19" descr="Diagram&#10;&#10;Description automatically generated">
            <a:extLst>
              <a:ext uri="{FF2B5EF4-FFF2-40B4-BE49-F238E27FC236}">
                <a16:creationId xmlns:a16="http://schemas.microsoft.com/office/drawing/2014/main" id="{70FDED5C-C594-C306-1A4F-905434F77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644" y="3290404"/>
            <a:ext cx="1604865" cy="870923"/>
          </a:xfrm>
          <a:prstGeom prst="rect">
            <a:avLst/>
          </a:prstGeom>
        </p:spPr>
      </p:pic>
      <p:pic>
        <p:nvPicPr>
          <p:cNvPr id="22" name="Picture 21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1E7CDE9B-C887-FB6A-EC21-53D87793C9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644" y="4483590"/>
            <a:ext cx="1604865" cy="102607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7A0812B-ABA8-93DA-00B8-DC7D850178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2280" y="5839697"/>
            <a:ext cx="1604865" cy="97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216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A49BC-9B52-2AB8-9C99-7ACA6EAF30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999" y="292806"/>
            <a:ext cx="4400550" cy="294861"/>
          </a:xfrm>
        </p:spPr>
        <p:txBody>
          <a:bodyPr>
            <a:noAutofit/>
          </a:bodyPr>
          <a:lstStyle/>
          <a:p>
            <a:pPr algn="l"/>
            <a:r>
              <a:rPr lang="en-GB" sz="2800" b="1" dirty="0"/>
              <a:t>Sensors</a:t>
            </a:r>
            <a:endParaRPr lang="en-US" sz="2800" b="1" dirty="0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BFC0B6E0-919F-4EED-8B78-9D417DE7A0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683078"/>
              </p:ext>
            </p:extLst>
          </p:nvPr>
        </p:nvGraphicFramePr>
        <p:xfrm>
          <a:off x="0" y="587667"/>
          <a:ext cx="12192000" cy="627033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76165">
                  <a:extLst>
                    <a:ext uri="{9D8B030D-6E8A-4147-A177-3AD203B41FA5}">
                      <a16:colId xmlns:a16="http://schemas.microsoft.com/office/drawing/2014/main" val="3632397372"/>
                    </a:ext>
                  </a:extLst>
                </a:gridCol>
                <a:gridCol w="1290423">
                  <a:extLst>
                    <a:ext uri="{9D8B030D-6E8A-4147-A177-3AD203B41FA5}">
                      <a16:colId xmlns:a16="http://schemas.microsoft.com/office/drawing/2014/main" val="3754222010"/>
                    </a:ext>
                  </a:extLst>
                </a:gridCol>
                <a:gridCol w="1410647">
                  <a:extLst>
                    <a:ext uri="{9D8B030D-6E8A-4147-A177-3AD203B41FA5}">
                      <a16:colId xmlns:a16="http://schemas.microsoft.com/office/drawing/2014/main" val="3909727599"/>
                    </a:ext>
                  </a:extLst>
                </a:gridCol>
                <a:gridCol w="1473252">
                  <a:extLst>
                    <a:ext uri="{9D8B030D-6E8A-4147-A177-3AD203B41FA5}">
                      <a16:colId xmlns:a16="http://schemas.microsoft.com/office/drawing/2014/main" val="1699774463"/>
                    </a:ext>
                  </a:extLst>
                </a:gridCol>
                <a:gridCol w="2070827">
                  <a:extLst>
                    <a:ext uri="{9D8B030D-6E8A-4147-A177-3AD203B41FA5}">
                      <a16:colId xmlns:a16="http://schemas.microsoft.com/office/drawing/2014/main" val="3020538617"/>
                    </a:ext>
                  </a:extLst>
                </a:gridCol>
                <a:gridCol w="3770686">
                  <a:extLst>
                    <a:ext uri="{9D8B030D-6E8A-4147-A177-3AD203B41FA5}">
                      <a16:colId xmlns:a16="http://schemas.microsoft.com/office/drawing/2014/main" val="365702073"/>
                    </a:ext>
                  </a:extLst>
                </a:gridCol>
              </a:tblGrid>
              <a:tr h="594785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Sensor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Power 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GB" dirty="0"/>
                        <a:t>Connection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Image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375591"/>
                  </a:ext>
                </a:extLst>
              </a:tr>
              <a:tr h="39820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DHT11–Temperature and Humidity Sensor</a:t>
                      </a:r>
                      <a:endParaRPr lang="en-US" sz="1400" dirty="0"/>
                    </a:p>
                    <a:p>
                      <a:endParaRPr 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3.3V to 5V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 DHT11 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NodeMCU Pin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This sensor is used to measures the temperature and relative humidity in the surrounding environment.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1321000"/>
                  </a:ext>
                </a:extLst>
              </a:tr>
              <a:tr h="1287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   +</a:t>
                      </a:r>
                    </a:p>
                    <a:p>
                      <a:pPr algn="ctr"/>
                      <a:endParaRPr lang="en-GB" sz="1400" dirty="0"/>
                    </a:p>
                    <a:p>
                      <a:pPr algn="ctr"/>
                      <a:r>
                        <a:rPr lang="en-GB" sz="1400" dirty="0"/>
                        <a:t>   -             </a:t>
                      </a:r>
                    </a:p>
                    <a:p>
                      <a:pPr algn="ctr"/>
                      <a:endParaRPr lang="en-GB" sz="1400" dirty="0"/>
                    </a:p>
                    <a:p>
                      <a:pPr algn="ctr"/>
                      <a:r>
                        <a:rPr lang="en-GB" sz="1400" dirty="0"/>
                        <a:t>         OUT 	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VIN</a:t>
                      </a:r>
                      <a:endParaRPr lang="en-US" sz="1400" dirty="0"/>
                    </a:p>
                    <a:p>
                      <a:endParaRPr lang="en-GB" sz="1400" dirty="0"/>
                    </a:p>
                    <a:p>
                      <a:pPr algn="ctr"/>
                      <a:r>
                        <a:rPr lang="en-US" sz="1400" dirty="0"/>
                        <a:t>G</a:t>
                      </a:r>
                    </a:p>
                    <a:p>
                      <a:pPr algn="ctr"/>
                      <a:endParaRPr lang="en-US" sz="1400" dirty="0"/>
                    </a:p>
                    <a:p>
                      <a:pPr algn="ctr"/>
                      <a:r>
                        <a:rPr lang="en-GB" sz="1400" dirty="0"/>
                        <a:t>D4</a:t>
                      </a:r>
                      <a:endParaRPr 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117390"/>
                  </a:ext>
                </a:extLst>
              </a:tr>
              <a:tr h="576202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Rain Drop Sensor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3V to 5V</a:t>
                      </a:r>
                      <a:endParaRPr lang="en-US" sz="1400" dirty="0"/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Rain  Sensor  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NodeMCU Pin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GB" sz="1200" dirty="0"/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If the water is detected, this sensor    outputs a high signal to the DO pin, which can be read as a binary value of 1. 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When no water is detected, the sensor  outputs a low signal to the DO pin, which can be read as a binary value of 0.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8542908"/>
                  </a:ext>
                </a:extLst>
              </a:tr>
              <a:tr h="1287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    VCC</a:t>
                      </a:r>
                    </a:p>
                    <a:p>
                      <a:pPr algn="ctr"/>
                      <a:r>
                        <a:rPr lang="en-GB" sz="1400" dirty="0"/>
                        <a:t> </a:t>
                      </a:r>
                    </a:p>
                    <a:p>
                      <a:pPr algn="ctr"/>
                      <a:r>
                        <a:rPr lang="en-GB" sz="1400" dirty="0"/>
                        <a:t>    GND</a:t>
                      </a:r>
                    </a:p>
                    <a:p>
                      <a:pPr algn="ctr"/>
                      <a:endParaRPr lang="en-GB" sz="1400" dirty="0"/>
                    </a:p>
                    <a:p>
                      <a:pPr algn="ctr"/>
                      <a:r>
                        <a:rPr lang="en-GB" sz="1400" dirty="0"/>
                        <a:t>   DO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3V</a:t>
                      </a:r>
                    </a:p>
                    <a:p>
                      <a:pPr algn="ctr"/>
                      <a:endParaRPr lang="en-GB" sz="1400" dirty="0"/>
                    </a:p>
                    <a:p>
                      <a:pPr algn="ctr"/>
                      <a:r>
                        <a:rPr lang="en-GB" sz="1400" dirty="0"/>
                        <a:t>G</a:t>
                      </a:r>
                    </a:p>
                    <a:p>
                      <a:pPr algn="ctr"/>
                      <a:endParaRPr lang="en-GB" sz="1400" dirty="0"/>
                    </a:p>
                    <a:p>
                      <a:pPr algn="ctr"/>
                      <a:r>
                        <a:rPr lang="en-GB" sz="1400" dirty="0"/>
                        <a:t>D8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2614687"/>
                  </a:ext>
                </a:extLst>
              </a:tr>
              <a:tr h="599946">
                <a:tc rowSpan="2"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Soil Moisture Sensor</a:t>
                      </a:r>
                      <a:endParaRPr lang="en-US" sz="1400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3V to 5V</a:t>
                      </a:r>
                      <a:endParaRPr lang="en-US" sz="1400" dirty="0"/>
                    </a:p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Soil Moisture Sensor</a:t>
                      </a:r>
                      <a:r>
                        <a:rPr lang="en-US" sz="1400" dirty="0"/>
                        <a:t> Pin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/>
                        <a:t>NodeMCU Pin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This sensor is used to measure the moisture level of the soil. 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We map the analog output value from a range of 0-1023 to a range of 0-100.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GB" sz="1400" dirty="0"/>
                        <a:t>Where 0 represents completely dry soil and 100 represents fully saturated soil.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3370533"/>
                  </a:ext>
                </a:extLst>
              </a:tr>
              <a:tr h="152523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   VCC</a:t>
                      </a:r>
                    </a:p>
                    <a:p>
                      <a:pPr algn="ctr"/>
                      <a:endParaRPr lang="en-GB" sz="1400" dirty="0"/>
                    </a:p>
                    <a:p>
                      <a:pPr algn="ctr"/>
                      <a:r>
                        <a:rPr lang="en-GB" sz="1400" dirty="0"/>
                        <a:t>   GND</a:t>
                      </a:r>
                    </a:p>
                    <a:p>
                      <a:pPr algn="ctr"/>
                      <a:endParaRPr lang="en-GB" sz="1400" dirty="0"/>
                    </a:p>
                    <a:p>
                      <a:pPr algn="ctr"/>
                      <a:r>
                        <a:rPr lang="en-GB" sz="1400" dirty="0"/>
                        <a:t>  AO                               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/>
                        <a:t>            3V</a:t>
                      </a:r>
                    </a:p>
                    <a:p>
                      <a:endParaRPr lang="en-GB" sz="1400" dirty="0"/>
                    </a:p>
                    <a:p>
                      <a:r>
                        <a:rPr lang="en-GB" sz="1400" dirty="0"/>
                        <a:t>             G</a:t>
                      </a:r>
                    </a:p>
                    <a:p>
                      <a:endParaRPr lang="en-GB" sz="1400" dirty="0"/>
                    </a:p>
                    <a:p>
                      <a:r>
                        <a:rPr lang="en-GB" sz="1400" dirty="0"/>
                        <a:t>           AO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766905"/>
                  </a:ext>
                </a:extLst>
              </a:tr>
            </a:tbl>
          </a:graphicData>
        </a:graphic>
      </p:graphicFrame>
      <p:pic>
        <p:nvPicPr>
          <p:cNvPr id="25" name="Picture 24">
            <a:extLst>
              <a:ext uri="{FF2B5EF4-FFF2-40B4-BE49-F238E27FC236}">
                <a16:creationId xmlns:a16="http://schemas.microsoft.com/office/drawing/2014/main" id="{9D8D31C3-F5C2-F6B7-86C5-A2377B500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4814" y="1188719"/>
            <a:ext cx="2088567" cy="1656081"/>
          </a:xfrm>
          <a:prstGeom prst="rect">
            <a:avLst/>
          </a:prstGeom>
        </p:spPr>
      </p:pic>
      <p:pic>
        <p:nvPicPr>
          <p:cNvPr id="27" name="Picture 26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D6669337-6F17-6AF1-EF3A-2D9ACEBB05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474" y="2925523"/>
            <a:ext cx="2059907" cy="1772920"/>
          </a:xfrm>
          <a:prstGeom prst="rect">
            <a:avLst/>
          </a:prstGeom>
        </p:spPr>
      </p:pic>
      <p:pic>
        <p:nvPicPr>
          <p:cNvPr id="29" name="Picture 28" descr="A close-up of some cables&#10;&#10;Description automatically generated with low confidence">
            <a:extLst>
              <a:ext uri="{FF2B5EF4-FFF2-40B4-BE49-F238E27FC236}">
                <a16:creationId xmlns:a16="http://schemas.microsoft.com/office/drawing/2014/main" id="{24656D09-9AFE-80C8-9407-81CB153AEC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474" y="4779166"/>
            <a:ext cx="2059907" cy="207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916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2E2A5-5CC0-0A91-C44B-9266837F0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919" y="431269"/>
            <a:ext cx="6504784" cy="296519"/>
          </a:xfrm>
        </p:spPr>
        <p:txBody>
          <a:bodyPr>
            <a:noAutofit/>
          </a:bodyPr>
          <a:lstStyle/>
          <a:p>
            <a:r>
              <a:rPr lang="en-US" sz="3600" dirty="0"/>
              <a:t>Connection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A5FCBA-2201-10C4-93D9-A2B6323395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960" y="1054160"/>
            <a:ext cx="4118040" cy="55425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E1DA8A-7083-0E08-3EC8-B157B4F8B7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4160"/>
            <a:ext cx="4036980" cy="55314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8423C9-3567-F21E-3920-9B765DEC14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980" y="1054160"/>
            <a:ext cx="4036980" cy="553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849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CEAE3A56B525841B9A9253693BA7D3B" ma:contentTypeVersion="12" ma:contentTypeDescription="Create a new document." ma:contentTypeScope="" ma:versionID="65a8811e2ff0648dafc38fba8eeabbbb">
  <xsd:schema xmlns:xsd="http://www.w3.org/2001/XMLSchema" xmlns:xs="http://www.w3.org/2001/XMLSchema" xmlns:p="http://schemas.microsoft.com/office/2006/metadata/properties" xmlns:ns3="a3f7585c-cad3-4fa2-9250-da094ebf589f" xmlns:ns4="5759d26f-c987-4447-add4-aaa192eb2dd1" targetNamespace="http://schemas.microsoft.com/office/2006/metadata/properties" ma:root="true" ma:fieldsID="74ffc8ca0837b89aceae4f42cfd5709c" ns3:_="" ns4:_="">
    <xsd:import namespace="a3f7585c-cad3-4fa2-9250-da094ebf589f"/>
    <xsd:import namespace="5759d26f-c987-4447-add4-aaa192eb2dd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f7585c-cad3-4fa2-9250-da094ebf58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59d26f-c987-4447-add4-aaa192eb2dd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D29A82F-06F8-4C4C-A53C-371CB347191E}">
  <ds:schemaRefs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purl.org/dc/dcmitype/"/>
    <ds:schemaRef ds:uri="5759d26f-c987-4447-add4-aaa192eb2dd1"/>
    <ds:schemaRef ds:uri="http://schemas.openxmlformats.org/package/2006/metadata/core-properties"/>
    <ds:schemaRef ds:uri="a3f7585c-cad3-4fa2-9250-da094ebf589f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158E849-997C-4FE7-AF32-AE69A2D68AC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4844C01-62C6-4429-A39E-C03CB3BD4F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f7585c-cad3-4fa2-9250-da094ebf589f"/>
    <ds:schemaRef ds:uri="5759d26f-c987-4447-add4-aaa192eb2dd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449</Words>
  <Application>Microsoft Office PowerPoint</Application>
  <PresentationFormat>Widescreen</PresentationFormat>
  <Paragraphs>113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Calibri Light</vt:lpstr>
      <vt:lpstr>Tw Cen MT</vt:lpstr>
      <vt:lpstr>Tw Cen MT (Body) </vt:lpstr>
      <vt:lpstr>Wingdings</vt:lpstr>
      <vt:lpstr>Office Theme</vt:lpstr>
      <vt:lpstr>Office Theme</vt:lpstr>
      <vt:lpstr>Office Theme</vt:lpstr>
      <vt:lpstr>Office Theme</vt:lpstr>
      <vt:lpstr>PowerPoint Presentation</vt:lpstr>
      <vt:lpstr>Group Members</vt:lpstr>
      <vt:lpstr>INTRODUCTION</vt:lpstr>
      <vt:lpstr>Requirement Gathering Techniques</vt:lpstr>
      <vt:lpstr>PowerPoint Presentation</vt:lpstr>
      <vt:lpstr>PowerPoint Presentation</vt:lpstr>
      <vt:lpstr>Microcontroller, Electronic Components and Output Devices</vt:lpstr>
      <vt:lpstr>Sensors</vt:lpstr>
      <vt:lpstr>Connection</vt:lpstr>
      <vt:lpstr>Arduino IDE and Firebase</vt:lpstr>
      <vt:lpstr>Web 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GMDHV Gamlath</dc:creator>
  <cp:lastModifiedBy>PGJ Danusha</cp:lastModifiedBy>
  <cp:revision>4</cp:revision>
  <dcterms:created xsi:type="dcterms:W3CDTF">2023-03-14T13:04:45Z</dcterms:created>
  <dcterms:modified xsi:type="dcterms:W3CDTF">2023-03-26T17:15:28Z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0x0101002CEAE3A56B525841B9A9253693BA7D3B</vt:lpwstr>
  </property>
</Properties>
</file>

<file path=docProps/thumbnail.jpeg>
</file>